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53"/>
  </p:notesMasterIdLst>
  <p:handoutMasterIdLst>
    <p:handoutMasterId r:id="rId54"/>
  </p:handoutMasterIdLst>
  <p:sldIdLst>
    <p:sldId id="1298" r:id="rId4"/>
    <p:sldId id="2238" r:id="rId5"/>
    <p:sldId id="2209" r:id="rId6"/>
    <p:sldId id="2210" r:id="rId7"/>
    <p:sldId id="2211" r:id="rId8"/>
    <p:sldId id="2212" r:id="rId9"/>
    <p:sldId id="2213" r:id="rId10"/>
    <p:sldId id="1301" r:id="rId11"/>
    <p:sldId id="2017" r:id="rId12"/>
    <p:sldId id="2107" r:id="rId13"/>
    <p:sldId id="2193" r:id="rId14"/>
    <p:sldId id="2194" r:id="rId15"/>
    <p:sldId id="2195" r:id="rId16"/>
    <p:sldId id="2196" r:id="rId17"/>
    <p:sldId id="2197" r:id="rId18"/>
    <p:sldId id="2198" r:id="rId19"/>
    <p:sldId id="2199" r:id="rId20"/>
    <p:sldId id="2200" r:id="rId21"/>
    <p:sldId id="2215" r:id="rId22"/>
    <p:sldId id="2201" r:id="rId23"/>
    <p:sldId id="2202" r:id="rId24"/>
    <p:sldId id="2203" r:id="rId25"/>
    <p:sldId id="2204" r:id="rId26"/>
    <p:sldId id="2216" r:id="rId27"/>
    <p:sldId id="2218" r:id="rId28"/>
    <p:sldId id="2217" r:id="rId29"/>
    <p:sldId id="2219" r:id="rId30"/>
    <p:sldId id="2205" r:id="rId31"/>
    <p:sldId id="2206" r:id="rId32"/>
    <p:sldId id="2220" r:id="rId33"/>
    <p:sldId id="2221" r:id="rId34"/>
    <p:sldId id="2222" r:id="rId35"/>
    <p:sldId id="2223" r:id="rId36"/>
    <p:sldId id="2224" r:id="rId37"/>
    <p:sldId id="2227" r:id="rId38"/>
    <p:sldId id="2228" r:id="rId39"/>
    <p:sldId id="2225" r:id="rId40"/>
    <p:sldId id="2229" r:id="rId41"/>
    <p:sldId id="2230" r:id="rId42"/>
    <p:sldId id="2236" r:id="rId43"/>
    <p:sldId id="2232" r:id="rId44"/>
    <p:sldId id="2233" r:id="rId45"/>
    <p:sldId id="2234" r:id="rId46"/>
    <p:sldId id="2235" r:id="rId47"/>
    <p:sldId id="2141" r:id="rId48"/>
    <p:sldId id="2214" r:id="rId49"/>
    <p:sldId id="1972" r:id="rId50"/>
    <p:sldId id="2237" r:id="rId51"/>
    <p:sldId id="1454" r:id="rId5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56" autoAdjust="0"/>
    <p:restoredTop sz="94692" autoAdjust="0"/>
  </p:normalViewPr>
  <p:slideViewPr>
    <p:cSldViewPr>
      <p:cViewPr>
        <p:scale>
          <a:sx n="112" d="100"/>
          <a:sy n="112" d="100"/>
        </p:scale>
        <p:origin x="-616" y="-1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3/27/13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3/27/13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3/27/13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3/27/13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3/27/13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3/27/13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3/27/13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3/27/13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3/27/13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3/27/13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3/27/13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3/27/13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3/27/13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3/27/13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3/27/13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3/27/13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3/27/13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3/27/13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3/27/13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3/27/13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3/27/13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3/27/13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After these things Jesus went over the Sea of Galilee, which is the Sea of </a:t>
            </a:r>
            <a:r>
              <a:rPr lang="en-US" sz="3200" dirty="0" err="1">
                <a:latin typeface="Frutiger 57Cn"/>
                <a:cs typeface="Frutiger 57Cn"/>
              </a:rPr>
              <a:t>Tiberias</a:t>
            </a:r>
            <a:r>
              <a:rPr lang="en-US" sz="3200" dirty="0">
                <a:latin typeface="Frutiger 57Cn"/>
                <a:cs typeface="Frutiger 57Cn"/>
              </a:rPr>
              <a:t>.</a:t>
            </a:r>
          </a:p>
          <a:p>
            <a:pPr algn="l"/>
            <a:r>
              <a:rPr lang="en-US" sz="3200" dirty="0">
                <a:latin typeface="Frutiger 57Cn"/>
                <a:cs typeface="Frutiger 57Cn"/>
              </a:rPr>
              <a:t>2  Then a great multitude followed Him, because they saw His signs which He performed on those who were diseased.</a:t>
            </a:r>
          </a:p>
          <a:p>
            <a:pPr algn="l"/>
            <a:r>
              <a:rPr lang="en-US" sz="3200" dirty="0">
                <a:latin typeface="Frutiger 57Cn"/>
                <a:cs typeface="Frutiger 57Cn"/>
              </a:rPr>
              <a:t>3  And Jesus went up on the mountain, and there He sat with His disciples.</a:t>
            </a:r>
          </a:p>
          <a:p>
            <a:pPr algn="l"/>
            <a:r>
              <a:rPr lang="en-US" sz="3200" dirty="0">
                <a:latin typeface="Frutiger 57Cn"/>
                <a:cs typeface="Frutiger 57Cn"/>
              </a:rPr>
              <a:t>4  Now the Passover, a feast of the Jews, was near. </a:t>
            </a:r>
          </a:p>
        </p:txBody>
      </p:sp>
    </p:spTree>
    <p:extLst>
      <p:ext uri="{BB962C8B-B14F-4D97-AF65-F5344CB8AC3E}">
        <p14:creationId xmlns:p14="http://schemas.microsoft.com/office/powerpoint/2010/main" val="3317457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Then </a:t>
            </a:r>
            <a:r>
              <a:rPr lang="en-US" sz="3200" dirty="0">
                <a:latin typeface="Frutiger 57Cn"/>
                <a:cs typeface="Frutiger 57Cn"/>
              </a:rPr>
              <a:t>Jesus lifted up His eyes, and seeing a great multitude coming toward Him, He said to Philip, “Where shall we buy bread, that these may eat?” </a:t>
            </a:r>
            <a:endParaRPr lang="en-US" sz="3200" dirty="0" smtClean="0">
              <a:latin typeface="Frutiger 57Cn"/>
              <a:cs typeface="Frutiger 57Cn"/>
            </a:endParaRPr>
          </a:p>
          <a:p>
            <a:pPr algn="l"/>
            <a:r>
              <a:rPr lang="en-US" sz="3200" dirty="0" smtClean="0">
                <a:latin typeface="Frutiger 57Cn"/>
                <a:cs typeface="Frutiger 57Cn"/>
              </a:rPr>
              <a:t>6  </a:t>
            </a:r>
            <a:r>
              <a:rPr lang="en-US" sz="3200" dirty="0">
                <a:latin typeface="Frutiger 57Cn"/>
                <a:cs typeface="Frutiger 57Cn"/>
              </a:rPr>
              <a:t>But this He said to test him, for He Himself knew what He would do.</a:t>
            </a:r>
          </a:p>
          <a:p>
            <a:pPr algn="l"/>
            <a:r>
              <a:rPr lang="en-US" sz="3200" dirty="0">
                <a:latin typeface="Frutiger 57Cn"/>
                <a:cs typeface="Frutiger 57Cn"/>
              </a:rPr>
              <a:t>7  Philip answered Him, “Two hundred denarii worth of bread is not sufficient for them, that every one of them may have a little.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79858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a:t>
            </a:r>
            <a:r>
              <a:rPr lang="en-US" sz="3200" dirty="0">
                <a:latin typeface="Frutiger 57Cn"/>
                <a:cs typeface="Frutiger 57Cn"/>
              </a:rPr>
              <a:t>One of His disciples, Andrew, Simon Peter’s brother, said to Him,</a:t>
            </a:r>
          </a:p>
          <a:p>
            <a:pPr algn="l"/>
            <a:r>
              <a:rPr lang="en-US" sz="3200" dirty="0">
                <a:latin typeface="Frutiger 57Cn"/>
                <a:cs typeface="Frutiger 57Cn"/>
              </a:rPr>
              <a:t>9  “There is a lad here who has five barley loaves and two small fish, but what are they among so many?”</a:t>
            </a:r>
          </a:p>
          <a:p>
            <a:pPr algn="l"/>
            <a:r>
              <a:rPr lang="en-US" sz="3200" dirty="0">
                <a:latin typeface="Frutiger 57Cn"/>
                <a:cs typeface="Frutiger 57Cn"/>
              </a:rPr>
              <a:t>10  Then Jesus said, “Make the people sit down.” Now there was much grass in the place. So the men sat down, in number about five thousand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085598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And Jesus took the loaves, and when He had given thanks He distributed them to the disciples, and the disciples to those sitting down; and likewise of the fish, as much as they wanted.</a:t>
            </a:r>
          </a:p>
          <a:p>
            <a:pPr algn="l"/>
            <a:r>
              <a:rPr lang="en-US" sz="3200" dirty="0">
                <a:latin typeface="Frutiger 57Cn"/>
                <a:cs typeface="Frutiger 57Cn"/>
              </a:rPr>
              <a:t>12  So when they were filled, He said to His disciples, “Gather up the fragments that remain, so that nothing is lost.”</a:t>
            </a:r>
          </a:p>
          <a:p>
            <a:pPr algn="l"/>
            <a:r>
              <a:rPr lang="en-US" sz="3200" dirty="0">
                <a:latin typeface="Frutiger 57Cn"/>
                <a:cs typeface="Frutiger 57Cn"/>
              </a:rPr>
              <a:t>13  Therefore they gathered them up, and filled twelve baskets with the fragments of the five barley loaves which were left over by those who had eaten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636433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a:t>
            </a:r>
            <a:r>
              <a:rPr lang="en-US" sz="3200" dirty="0">
                <a:latin typeface="Frutiger 57Cn"/>
                <a:cs typeface="Frutiger 57Cn"/>
              </a:rPr>
              <a:t>On the following day, when the people who were standing on the other side of the sea saw that there was no other boat there, except that one which His disciples had entered, and that Jesus had not entered the boat with His disciples, but His disciples had gone away alone—</a:t>
            </a:r>
          </a:p>
          <a:p>
            <a:pPr algn="l"/>
            <a:r>
              <a:rPr lang="en-US" sz="3200" dirty="0">
                <a:latin typeface="Frutiger 57Cn"/>
                <a:cs typeface="Frutiger 57Cn"/>
              </a:rPr>
              <a:t>23  however, other boats came from </a:t>
            </a:r>
            <a:r>
              <a:rPr lang="en-US" sz="3200" dirty="0" err="1">
                <a:latin typeface="Frutiger 57Cn"/>
                <a:cs typeface="Frutiger 57Cn"/>
              </a:rPr>
              <a:t>Tiberias</a:t>
            </a:r>
            <a:r>
              <a:rPr lang="en-US" sz="3200" dirty="0">
                <a:latin typeface="Frutiger 57Cn"/>
                <a:cs typeface="Frutiger 57Cn"/>
              </a:rPr>
              <a:t>, near the place where they ate bread after the Lord had given thanks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899387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24  </a:t>
            </a:r>
            <a:r>
              <a:rPr lang="en-US" sz="3200" dirty="0">
                <a:latin typeface="Frutiger 57Cn"/>
                <a:cs typeface="Frutiger 57Cn"/>
              </a:rPr>
              <a:t>when the people therefore saw that Jesus was not there, nor His disciples, they also got into boats and came to Capernaum, seeking Jesus.</a:t>
            </a:r>
          </a:p>
          <a:p>
            <a:pPr algn="l"/>
            <a:r>
              <a:rPr lang="en-US" sz="3200" dirty="0">
                <a:latin typeface="Frutiger 57Cn"/>
                <a:cs typeface="Frutiger 57Cn"/>
              </a:rPr>
              <a:t>25  And when they found Him on the other side of the sea, they said to Him, “Rabbi, when did You come here?”</a:t>
            </a:r>
          </a:p>
          <a:p>
            <a:pPr algn="l"/>
            <a:r>
              <a:rPr lang="en-US" sz="3200" dirty="0">
                <a:latin typeface="Frutiger 57Cn"/>
                <a:cs typeface="Frutiger 57Cn"/>
              </a:rPr>
              <a:t>26  Jesus answered them and said, “Most assuredly, I say to you, you seek Me, not because you saw the signs, but because you ate of the loaves and were filled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475099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27  </a:t>
            </a:r>
            <a:r>
              <a:rPr lang="en-US" sz="3200" dirty="0">
                <a:latin typeface="Frutiger 57Cn"/>
                <a:cs typeface="Frutiger 57Cn"/>
              </a:rPr>
              <a:t>“Do not labor for the food which perishes, but for the food which endures to everlasting life, which the Son of Man will give you, because God the Father has set His seal on Him.”</a:t>
            </a:r>
          </a:p>
          <a:p>
            <a:pPr algn="l"/>
            <a:r>
              <a:rPr lang="en-US" sz="3200" dirty="0">
                <a:latin typeface="Frutiger 57Cn"/>
                <a:cs typeface="Frutiger 57Cn"/>
              </a:rPr>
              <a:t>28  Then they said to Him, “What shall we do, that we may work the works of God?”</a:t>
            </a:r>
          </a:p>
          <a:p>
            <a:pPr algn="l"/>
            <a:r>
              <a:rPr lang="en-US" sz="3200" dirty="0">
                <a:latin typeface="Frutiger 57Cn"/>
                <a:cs typeface="Frutiger 57Cn"/>
              </a:rPr>
              <a:t>29  Jesus answered and said to them, “This is the work of God, that you believe in Him whom He sent.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6884188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30  </a:t>
            </a:r>
            <a:r>
              <a:rPr lang="en-US" sz="3200" dirty="0">
                <a:latin typeface="Frutiger 57Cn"/>
                <a:cs typeface="Frutiger 57Cn"/>
              </a:rPr>
              <a:t>Therefore they said to Him, “What sign will You perform then, that we may see it and believe You? What work will You do?</a:t>
            </a:r>
          </a:p>
          <a:p>
            <a:pPr algn="l"/>
            <a:r>
              <a:rPr lang="en-US" sz="3200" dirty="0">
                <a:latin typeface="Frutiger 57Cn"/>
                <a:cs typeface="Frutiger 57Cn"/>
              </a:rPr>
              <a:t>31  “Our fathers ate the manna in the desert; as it is written, ‘He gave them bread from heaven to eat.’”</a:t>
            </a:r>
          </a:p>
          <a:p>
            <a:pPr algn="l"/>
            <a:r>
              <a:rPr lang="en-US" sz="3200" dirty="0">
                <a:latin typeface="Frutiger 57Cn"/>
                <a:cs typeface="Frutiger 57Cn"/>
              </a:rPr>
              <a:t>32  Then Jesus said to them, “Most assuredly, I say to you, Moses did not give you the bread from heaven, but My Father gives you the true bread from heaven</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8915874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33  </a:t>
            </a:r>
            <a:r>
              <a:rPr lang="en-US" sz="3200" dirty="0">
                <a:latin typeface="Frutiger 57Cn"/>
                <a:cs typeface="Frutiger 57Cn"/>
              </a:rPr>
              <a:t>“For the bread of God is He who comes down from heaven and gives life to the world.”</a:t>
            </a:r>
          </a:p>
          <a:p>
            <a:pPr algn="l"/>
            <a:r>
              <a:rPr lang="en-US" sz="3200" dirty="0">
                <a:latin typeface="Frutiger 57Cn"/>
                <a:cs typeface="Frutiger 57Cn"/>
              </a:rPr>
              <a:t>34  Then they said to Him, “Lord, give us this bread always.”</a:t>
            </a:r>
          </a:p>
          <a:p>
            <a:pPr algn="l"/>
            <a:r>
              <a:rPr lang="en-US" sz="3200" dirty="0">
                <a:latin typeface="Frutiger 57Cn"/>
                <a:cs typeface="Frutiger 57Cn"/>
              </a:rPr>
              <a:t>35  And Jesus said to them, “I am the bread of life. He who comes to Me shall never hunger, and he who believes in Me shall never thirst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0401396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ti3.jp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
            <a:ext cx="10283786" cy="6858000"/>
          </a:xfrm>
          <a:prstGeom prst="rect">
            <a:avLst/>
          </a:prstGeom>
        </p:spPr>
      </p:pic>
    </p:spTree>
    <p:extLst>
      <p:ext uri="{BB962C8B-B14F-4D97-AF65-F5344CB8AC3E}">
        <p14:creationId xmlns:p14="http://schemas.microsoft.com/office/powerpoint/2010/main" val="728751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zo_33sq1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0" y="-2317160"/>
            <a:ext cx="9175160" cy="9175160"/>
          </a:xfrm>
          <a:prstGeom prst="rect">
            <a:avLst/>
          </a:prstGeom>
        </p:spPr>
      </p:pic>
    </p:spTree>
    <p:extLst>
      <p:ext uri="{BB962C8B-B14F-4D97-AF65-F5344CB8AC3E}">
        <p14:creationId xmlns:p14="http://schemas.microsoft.com/office/powerpoint/2010/main" val="4072361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t>
            </a:r>
            <a:r>
              <a:rPr lang="en-US" sz="3200" dirty="0">
                <a:latin typeface="Frutiger 57Cn"/>
                <a:cs typeface="Frutiger 57Cn"/>
              </a:rPr>
              <a:t>“Most assuredly, I say to you, he who believes in Me has everlasting life.</a:t>
            </a:r>
          </a:p>
          <a:p>
            <a:pPr algn="l"/>
            <a:r>
              <a:rPr lang="en-US" sz="3200" dirty="0">
                <a:latin typeface="Frutiger 57Cn"/>
                <a:cs typeface="Frutiger 57Cn"/>
              </a:rPr>
              <a:t>48  “I am the bread of life.</a:t>
            </a:r>
          </a:p>
          <a:p>
            <a:pPr algn="l"/>
            <a:r>
              <a:rPr lang="en-US" sz="3200" dirty="0">
                <a:latin typeface="Frutiger 57Cn"/>
                <a:cs typeface="Frutiger 57Cn"/>
              </a:rPr>
              <a:t>49  “Your fathers ate the manna in the wilderness, and are dead.</a:t>
            </a:r>
          </a:p>
          <a:p>
            <a:pPr algn="l"/>
            <a:r>
              <a:rPr lang="en-US" sz="3200" dirty="0">
                <a:latin typeface="Frutiger 57Cn"/>
                <a:cs typeface="Frutiger 57Cn"/>
              </a:rPr>
              <a:t>50  “This is the bread which comes down from heaven, that one may eat of it and not die.</a:t>
            </a:r>
          </a:p>
          <a:p>
            <a:pPr algn="l"/>
            <a:r>
              <a:rPr lang="en-US" sz="3200" dirty="0">
                <a:latin typeface="Frutiger 57Cn"/>
                <a:cs typeface="Frutiger 57Cn"/>
              </a:rPr>
              <a:t>51  “I am the living bread which came down from heaven. If anyone eats of this bread, he will live forever; and the bread that I shall give is My flesh, which I shall give for the life of the world.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7931505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52  </a:t>
            </a:r>
            <a:r>
              <a:rPr lang="en-US" sz="3200" dirty="0">
                <a:latin typeface="Frutiger 57Cn"/>
                <a:cs typeface="Frutiger 57Cn"/>
              </a:rPr>
              <a:t>The Jews therefore quarreled among themselves, saying, “How can this Man give us His flesh to eat?”</a:t>
            </a:r>
          </a:p>
          <a:p>
            <a:pPr algn="l"/>
            <a:r>
              <a:rPr lang="en-US" sz="3200" dirty="0">
                <a:latin typeface="Frutiger 57Cn"/>
                <a:cs typeface="Frutiger 57Cn"/>
              </a:rPr>
              <a:t>53  Then Jesus said to them, “Most assuredly, I say to you, unless you eat the flesh of the Son of Man and drink His blood, you have no life in you.</a:t>
            </a:r>
          </a:p>
          <a:p>
            <a:pPr algn="l"/>
            <a:r>
              <a:rPr lang="en-US" sz="3200" dirty="0">
                <a:latin typeface="Frutiger 57Cn"/>
                <a:cs typeface="Frutiger 57Cn"/>
              </a:rPr>
              <a:t>54  “Whoever eats My flesh and drinks My blood has eternal life, and I will raise him up at the last day</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673005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55  </a:t>
            </a:r>
            <a:r>
              <a:rPr lang="en-US" sz="3200" dirty="0">
                <a:latin typeface="Frutiger 57Cn"/>
                <a:cs typeface="Frutiger 57Cn"/>
              </a:rPr>
              <a:t>“For My flesh is food indeed, and My blood is drink indeed.</a:t>
            </a:r>
          </a:p>
          <a:p>
            <a:pPr algn="l"/>
            <a:r>
              <a:rPr lang="en-US" sz="3200" dirty="0">
                <a:latin typeface="Frutiger 57Cn"/>
                <a:cs typeface="Frutiger 57Cn"/>
              </a:rPr>
              <a:t>56  “He who eats My flesh and drinks My blood abides in Me, and I in him.</a:t>
            </a:r>
          </a:p>
          <a:p>
            <a:pPr algn="l"/>
            <a:r>
              <a:rPr lang="en-US" sz="3200" dirty="0">
                <a:latin typeface="Frutiger 57Cn"/>
                <a:cs typeface="Frutiger 57Cn"/>
              </a:rPr>
              <a:t>57  “As the living Father sent Me, and I live because of the Father, so he who feeds on Me will live because of Me.</a:t>
            </a:r>
          </a:p>
          <a:p>
            <a:pPr algn="l"/>
            <a:r>
              <a:rPr lang="en-US" sz="3200" dirty="0">
                <a:latin typeface="Frutiger 57Cn"/>
                <a:cs typeface="Frutiger 57Cn"/>
              </a:rPr>
              <a:t>58  “This is the bread which came down from heaven—not as your fathers ate the manna, and are dead. He who eats this bread will live forever.”</a:t>
            </a:r>
          </a:p>
        </p:txBody>
      </p:sp>
    </p:spTree>
    <p:extLst>
      <p:ext uri="{BB962C8B-B14F-4D97-AF65-F5344CB8AC3E}">
        <p14:creationId xmlns:p14="http://schemas.microsoft.com/office/powerpoint/2010/main" val="3237619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Four main types of sacrifices:</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solidFill>
                  <a:srgbClr val="FFCC66"/>
                </a:solidFill>
                <a:latin typeface="Frutiger 57Cn"/>
                <a:cs typeface="Frutiger 57Cn"/>
              </a:rPr>
              <a:t>1.  Grain or meal offering: </a:t>
            </a:r>
            <a:r>
              <a:rPr lang="en-US" sz="3200" dirty="0" smtClean="0">
                <a:latin typeface="Frutiger 57Cn"/>
                <a:cs typeface="Frutiger 57Cn"/>
              </a:rPr>
              <a:t>part burned (given to God), the rest given to priests.</a:t>
            </a:r>
          </a:p>
          <a:p>
            <a:pPr algn="l"/>
            <a:r>
              <a:rPr lang="en-US" sz="3200" dirty="0" smtClean="0">
                <a:latin typeface="Frutiger 57Cn"/>
                <a:cs typeface="Frutiger 57Cn"/>
              </a:rPr>
              <a:t/>
            </a:r>
            <a:br>
              <a:rPr lang="en-US" sz="3200" dirty="0" smtClean="0">
                <a:latin typeface="Frutiger 57Cn"/>
                <a:cs typeface="Frutiger 57Cn"/>
              </a:rPr>
            </a:br>
            <a:r>
              <a:rPr lang="en-US" sz="3200" dirty="0" smtClean="0">
                <a:solidFill>
                  <a:srgbClr val="FFCC66"/>
                </a:solidFill>
                <a:latin typeface="Frutiger 57Cn"/>
                <a:cs typeface="Frutiger 57Cn"/>
              </a:rPr>
              <a:t>2.  Sin or guilt offering: </a:t>
            </a:r>
            <a:r>
              <a:rPr lang="en-US" sz="3200" dirty="0" smtClean="0">
                <a:latin typeface="Frutiger 57Cn"/>
                <a:cs typeface="Frutiger 57Cn"/>
              </a:rPr>
              <a:t>part burned, the rest given </a:t>
            </a:r>
            <a:br>
              <a:rPr lang="en-US" sz="3200" dirty="0" smtClean="0">
                <a:latin typeface="Frutiger 57Cn"/>
                <a:cs typeface="Frutiger 57Cn"/>
              </a:rPr>
            </a:br>
            <a:r>
              <a:rPr lang="en-US" sz="3200" dirty="0" smtClean="0">
                <a:latin typeface="Frutiger 57Cn"/>
                <a:cs typeface="Frutiger 57Cn"/>
              </a:rPr>
              <a:t>to priests.</a:t>
            </a:r>
          </a:p>
          <a:p>
            <a:pPr algn="l"/>
            <a:endParaRPr lang="en-US" sz="3200" dirty="0">
              <a:latin typeface="Frutiger 57Cn"/>
              <a:cs typeface="Frutiger 57Cn"/>
            </a:endParaRPr>
          </a:p>
          <a:p>
            <a:pPr algn="l"/>
            <a:r>
              <a:rPr lang="en-US" sz="3200" dirty="0" smtClean="0">
                <a:solidFill>
                  <a:srgbClr val="FFCC66"/>
                </a:solidFill>
                <a:latin typeface="Frutiger 57Cn"/>
                <a:cs typeface="Frutiger 57Cn"/>
              </a:rPr>
              <a:t>3.  Burnt offering: </a:t>
            </a:r>
            <a:r>
              <a:rPr lang="en-US" sz="3200" dirty="0" smtClean="0">
                <a:latin typeface="Frutiger 57Cn"/>
                <a:cs typeface="Frutiger 57Cn"/>
              </a:rPr>
              <a:t>burned completely.</a:t>
            </a:r>
          </a:p>
          <a:p>
            <a:pPr algn="l"/>
            <a:r>
              <a:rPr lang="en-US" sz="3200" dirty="0" smtClean="0">
                <a:latin typeface="Frutiger 57Cn"/>
                <a:cs typeface="Frutiger 57Cn"/>
              </a:rPr>
              <a:t/>
            </a:r>
            <a:br>
              <a:rPr lang="en-US" sz="3200" dirty="0" smtClean="0">
                <a:latin typeface="Frutiger 57Cn"/>
                <a:cs typeface="Frutiger 57Cn"/>
              </a:rPr>
            </a:br>
            <a:r>
              <a:rPr lang="en-US" sz="3200" dirty="0" smtClean="0">
                <a:solidFill>
                  <a:srgbClr val="FFCC66"/>
                </a:solidFill>
                <a:latin typeface="Frutiger 57Cn"/>
                <a:cs typeface="Frutiger 57Cn"/>
              </a:rPr>
              <a:t>4.  </a:t>
            </a:r>
            <a:r>
              <a:rPr lang="en-US" sz="3200" smtClean="0">
                <a:solidFill>
                  <a:srgbClr val="FFCC66"/>
                </a:solidFill>
                <a:latin typeface="Frutiger 57Cn"/>
                <a:cs typeface="Frutiger 57Cn"/>
              </a:rPr>
              <a:t>Peace </a:t>
            </a:r>
            <a:r>
              <a:rPr lang="en-US" sz="3200" smtClean="0">
                <a:solidFill>
                  <a:srgbClr val="FFCC66"/>
                </a:solidFill>
                <a:latin typeface="Frutiger 57Cn"/>
                <a:cs typeface="Frutiger 57Cn"/>
              </a:rPr>
              <a:t>or </a:t>
            </a:r>
            <a:r>
              <a:rPr lang="en-US" sz="3200" dirty="0" smtClean="0">
                <a:solidFill>
                  <a:srgbClr val="FFCC66"/>
                </a:solidFill>
                <a:latin typeface="Frutiger 57Cn"/>
                <a:cs typeface="Frutiger 57Cn"/>
              </a:rPr>
              <a:t>fellowship offering: </a:t>
            </a:r>
            <a:r>
              <a:rPr lang="en-US" sz="3200" dirty="0" smtClean="0">
                <a:latin typeface="Frutiger 57Cn"/>
                <a:cs typeface="Frutiger 57Cn"/>
              </a:rPr>
              <a:t>part burned, the rest eaten by the worshiper and guests as a meal.</a:t>
            </a:r>
          </a:p>
          <a:p>
            <a:pPr algn="l"/>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41140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17:10-11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10  . . . I will set My face against that person who eats blood . . .</a:t>
            </a:r>
          </a:p>
          <a:p>
            <a:pPr algn="l"/>
            <a:r>
              <a:rPr lang="en-US" sz="3200" dirty="0">
                <a:latin typeface="Frutiger 57Cn"/>
                <a:cs typeface="Frutiger 57Cn"/>
              </a:rPr>
              <a:t>11  For the life of the flesh is in the blood . . .</a:t>
            </a:r>
          </a:p>
        </p:txBody>
      </p:sp>
    </p:spTree>
    <p:extLst>
      <p:ext uri="{BB962C8B-B14F-4D97-AF65-F5344CB8AC3E}">
        <p14:creationId xmlns:p14="http://schemas.microsoft.com/office/powerpoint/2010/main" val="40709082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17:10-11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10  . . . I will set My face against that person who eats blood . . .</a:t>
            </a:r>
          </a:p>
          <a:p>
            <a:pPr algn="l"/>
            <a:r>
              <a:rPr lang="en-US" sz="3200" dirty="0">
                <a:latin typeface="Frutiger 57Cn"/>
                <a:cs typeface="Frutiger 57Cn"/>
              </a:rPr>
              <a:t>11  For the life of the flesh is in the blood . . .</a:t>
            </a:r>
          </a:p>
        </p:txBody>
      </p:sp>
      <p:sp>
        <p:nvSpPr>
          <p:cNvPr id="5" name="Rectangle 2"/>
          <p:cNvSpPr>
            <a:spLocks noChangeArrowheads="1"/>
          </p:cNvSpPr>
          <p:nvPr/>
        </p:nvSpPr>
        <p:spPr bwMode="auto">
          <a:xfrm>
            <a:off x="15612" y="313600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Genesis 9:4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77612" y="4256782"/>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But you shall not eat flesh with its life, that is,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its </a:t>
            </a:r>
            <a:r>
              <a:rPr lang="en-US" sz="3200" dirty="0">
                <a:latin typeface="Frutiger 57Cn"/>
                <a:cs typeface="Frutiger 57Cn"/>
              </a:rPr>
              <a:t>blood.</a:t>
            </a:r>
          </a:p>
        </p:txBody>
      </p:sp>
    </p:spTree>
    <p:extLst>
      <p:ext uri="{BB962C8B-B14F-4D97-AF65-F5344CB8AC3E}">
        <p14:creationId xmlns:p14="http://schemas.microsoft.com/office/powerpoint/2010/main" val="348709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12:23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23  Be sure that you do not eat the blood, for the blood is the life.</a:t>
            </a:r>
          </a:p>
        </p:txBody>
      </p:sp>
    </p:spTree>
    <p:extLst>
      <p:ext uri="{BB962C8B-B14F-4D97-AF65-F5344CB8AC3E}">
        <p14:creationId xmlns:p14="http://schemas.microsoft.com/office/powerpoint/2010/main" val="3316741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12:23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23  Be sure that you do not eat the blood, for the blood is the life.</a:t>
            </a:r>
          </a:p>
        </p:txBody>
      </p:sp>
      <p:sp>
        <p:nvSpPr>
          <p:cNvPr id="5" name="Rectangle 2"/>
          <p:cNvSpPr>
            <a:spLocks noChangeArrowheads="1"/>
          </p:cNvSpPr>
          <p:nvPr/>
        </p:nvSpPr>
        <p:spPr bwMode="auto">
          <a:xfrm>
            <a:off x="15612" y="313600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17:14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77612" y="4256782"/>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You shall not eat the blood of any flesh, for the life of all flesh is its blood.</a:t>
            </a:r>
          </a:p>
        </p:txBody>
      </p:sp>
    </p:spTree>
    <p:extLst>
      <p:ext uri="{BB962C8B-B14F-4D97-AF65-F5344CB8AC3E}">
        <p14:creationId xmlns:p14="http://schemas.microsoft.com/office/powerpoint/2010/main" val="1599004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53  </a:t>
            </a:r>
            <a:r>
              <a:rPr lang="en-US" sz="3200" dirty="0">
                <a:latin typeface="Frutiger 57Cn"/>
                <a:cs typeface="Frutiger 57Cn"/>
              </a:rPr>
              <a:t>Then Jesus said to them, “Most assuredly, I say to you, unless you eat the flesh of the Son of Man and drink His blood, you have no life in you.</a:t>
            </a:r>
          </a:p>
          <a:p>
            <a:pPr algn="l"/>
            <a:r>
              <a:rPr lang="en-US" sz="3200" dirty="0">
                <a:latin typeface="Frutiger 57Cn"/>
                <a:cs typeface="Frutiger 57Cn"/>
              </a:rPr>
              <a:t>54  “Whoever eats My flesh and drinks My blood has eternal life, and I will raise him up at the last day.</a:t>
            </a:r>
          </a:p>
          <a:p>
            <a:pPr algn="l"/>
            <a:r>
              <a:rPr lang="en-US" sz="3200" dirty="0">
                <a:latin typeface="Frutiger 57Cn"/>
                <a:cs typeface="Frutiger 57Cn"/>
              </a:rPr>
              <a:t>55  “For My flesh is food indeed, and My blood is drink indeed.</a:t>
            </a:r>
          </a:p>
          <a:p>
            <a:pPr algn="l"/>
            <a:r>
              <a:rPr lang="en-US" sz="3200" dirty="0">
                <a:latin typeface="Frutiger 57Cn"/>
                <a:cs typeface="Frutiger 57Cn"/>
              </a:rPr>
              <a:t>56  “He who eats My flesh and drinks My blood abides in Me, and I in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856352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6:1-58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57  </a:t>
            </a:r>
            <a:r>
              <a:rPr lang="en-US" sz="3200" dirty="0">
                <a:latin typeface="Frutiger 57Cn"/>
                <a:cs typeface="Frutiger 57Cn"/>
              </a:rPr>
              <a:t>“As the living Father sent Me, and I live because of the Father, so he who feeds on Me will live because of Me.</a:t>
            </a:r>
          </a:p>
          <a:p>
            <a:pPr algn="l"/>
            <a:r>
              <a:rPr lang="en-US" sz="3200" dirty="0">
                <a:latin typeface="Frutiger 57Cn"/>
                <a:cs typeface="Frutiger 57Cn"/>
              </a:rPr>
              <a:t>58  “This is the bread which came down from heaven—not as your fathers ate the manna, and are dead. He who eats this bread will live forever.”</a:t>
            </a:r>
          </a:p>
        </p:txBody>
      </p:sp>
    </p:spTree>
    <p:extLst>
      <p:ext uri="{BB962C8B-B14F-4D97-AF65-F5344CB8AC3E}">
        <p14:creationId xmlns:p14="http://schemas.microsoft.com/office/powerpoint/2010/main" val="39886685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12:17-20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So you shall observe the Feast of Unleavened Bread . . .</a:t>
            </a:r>
          </a:p>
          <a:p>
            <a:pPr algn="l"/>
            <a:r>
              <a:rPr lang="en-US" sz="3200" dirty="0">
                <a:latin typeface="Frutiger 57Cn"/>
                <a:cs typeface="Frutiger 57Cn"/>
              </a:rPr>
              <a:t>18  In the first month, on the fourteenth day of the month at evening, you shall eat unleavened bread, until the twenty-first day of the month at evening . . .</a:t>
            </a:r>
          </a:p>
          <a:p>
            <a:pPr algn="l"/>
            <a:r>
              <a:rPr lang="en-US" sz="3200" dirty="0">
                <a:latin typeface="Frutiger 57Cn"/>
                <a:cs typeface="Frutiger 57Cn"/>
              </a:rPr>
              <a:t> 20  You shall eat nothing leavened; in all your dwellings you shall eat unleavened bread.</a:t>
            </a:r>
          </a:p>
        </p:txBody>
      </p:sp>
    </p:spTree>
    <p:extLst>
      <p:ext uri="{BB962C8B-B14F-4D97-AF65-F5344CB8AC3E}">
        <p14:creationId xmlns:p14="http://schemas.microsoft.com/office/powerpoint/2010/main" val="3747915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Galatians 2:20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20  “I have been crucified with Christ; it is no longer I who live, </a:t>
            </a:r>
            <a:r>
              <a:rPr lang="en-US" sz="3200" i="1" dirty="0">
                <a:latin typeface="Frutiger 57Cn"/>
                <a:cs typeface="Frutiger 57Cn"/>
              </a:rPr>
              <a:t>but Christ lives in me;</a:t>
            </a:r>
            <a:r>
              <a:rPr lang="en-US" sz="3200" dirty="0">
                <a:latin typeface="Frutiger 57Cn"/>
                <a:cs typeface="Frutiger 57Cn"/>
              </a:rPr>
              <a:t> and the life which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 </a:t>
            </a:r>
            <a:r>
              <a:rPr lang="en-US" sz="3200" dirty="0">
                <a:latin typeface="Frutiger 57Cn"/>
                <a:cs typeface="Frutiger 57Cn"/>
              </a:rPr>
              <a:t>now live in the flesh I live by faith in the Son of God, who loved me and gave Himself for me.</a:t>
            </a:r>
          </a:p>
        </p:txBody>
      </p:sp>
    </p:spTree>
    <p:extLst>
      <p:ext uri="{BB962C8B-B14F-4D97-AF65-F5344CB8AC3E}">
        <p14:creationId xmlns:p14="http://schemas.microsoft.com/office/powerpoint/2010/main" val="2997703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913024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Realize </a:t>
            </a:r>
            <a:r>
              <a:rPr lang="en-US" sz="3200" dirty="0">
                <a:latin typeface="Frutiger 57Cn"/>
                <a:cs typeface="Frutiger 57Cn"/>
              </a:rPr>
              <a:t>that just as you need physical bread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or </a:t>
            </a:r>
            <a:r>
              <a:rPr lang="en-US" sz="3200" dirty="0">
                <a:latin typeface="Frutiger 57Cn"/>
                <a:cs typeface="Frutiger 57Cn"/>
              </a:rPr>
              <a:t>food to sustain your physical life, you need the unleavened Bread of Life, Jesus Christ, to nourish you spiritually.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28286562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Realize </a:t>
            </a:r>
            <a:r>
              <a:rPr lang="en-US" sz="3200" dirty="0">
                <a:latin typeface="Frutiger 57Cn"/>
                <a:cs typeface="Frutiger 57Cn"/>
              </a:rPr>
              <a:t>that just as you need physical bread or food to sustain your physical life, you need the unleavened Bread of Life, Jesus Christ, to nourish you spiritually.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John 6, which we’ve covered today, explains this.</a:t>
            </a:r>
            <a:endParaRPr lang="en-US" sz="3200" dirty="0">
              <a:latin typeface="Frutiger 57Cn"/>
              <a:cs typeface="Frutiger 57Cn"/>
            </a:endParaRPr>
          </a:p>
        </p:txBody>
      </p:sp>
    </p:spTree>
    <p:extLst>
      <p:ext uri="{BB962C8B-B14F-4D97-AF65-F5344CB8AC3E}">
        <p14:creationId xmlns:p14="http://schemas.microsoft.com/office/powerpoint/2010/main" val="33742584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Learn about Him!</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121524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Learn about Him!</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How much time do you spend with Him?</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endParaRPr lang="en-US" sz="3200" dirty="0" smtClean="0">
              <a:latin typeface="Frutiger 57Cn"/>
              <a:cs typeface="Frutiger 57Cn"/>
            </a:endParaRPr>
          </a:p>
        </p:txBody>
      </p:sp>
    </p:spTree>
    <p:extLst>
      <p:ext uri="{BB962C8B-B14F-4D97-AF65-F5344CB8AC3E}">
        <p14:creationId xmlns:p14="http://schemas.microsoft.com/office/powerpoint/2010/main" val="3773349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Learn about Him!</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How much time do you spend with Him?</a:t>
            </a:r>
            <a:br>
              <a:rPr lang="en-US" sz="3200" dirty="0" smtClean="0">
                <a:latin typeface="Frutiger 57Cn"/>
                <a:cs typeface="Frutiger 57Cn"/>
              </a:rPr>
            </a:br>
            <a:r>
              <a:rPr lang="en-US" sz="3200" dirty="0" smtClean="0">
                <a:latin typeface="Frutiger 57Cn"/>
                <a:cs typeface="Frutiger 57Cn"/>
              </a:rPr>
              <a:t/>
            </a:r>
            <a:br>
              <a:rPr lang="en-US" sz="3200" dirty="0" smtClean="0">
                <a:latin typeface="Frutiger 57Cn"/>
                <a:cs typeface="Frutiger 57Cn"/>
              </a:rPr>
            </a:br>
            <a:endParaRPr lang="en-US" sz="3200" dirty="0" smtClean="0">
              <a:latin typeface="Frutiger 57Cn"/>
              <a:cs typeface="Frutiger 57Cn"/>
            </a:endParaRPr>
          </a:p>
          <a:p>
            <a:pPr algn="l"/>
            <a:r>
              <a:rPr lang="en-US" sz="3200" dirty="0" smtClean="0">
                <a:latin typeface="Frutiger 57Cn"/>
                <a:cs typeface="Frutiger 57Cn"/>
              </a:rPr>
              <a:t>Are you a follower or a pretender?</a:t>
            </a:r>
            <a:endParaRPr lang="en-US" sz="3200" dirty="0">
              <a:latin typeface="Frutiger 57Cn"/>
              <a:cs typeface="Frutiger 57Cn"/>
            </a:endParaRPr>
          </a:p>
        </p:txBody>
      </p:sp>
    </p:spTree>
    <p:extLst>
      <p:ext uri="{BB962C8B-B14F-4D97-AF65-F5344CB8AC3E}">
        <p14:creationId xmlns:p14="http://schemas.microsoft.com/office/powerpoint/2010/main" val="2159153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Study His teachings.</a:t>
            </a:r>
          </a:p>
          <a:p>
            <a:pPr algn="l"/>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Tree>
    <p:extLst>
      <p:ext uri="{BB962C8B-B14F-4D97-AF65-F5344CB8AC3E}">
        <p14:creationId xmlns:p14="http://schemas.microsoft.com/office/powerpoint/2010/main" val="1318905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Study His teachings.</a:t>
            </a:r>
          </a:p>
          <a:p>
            <a:pPr algn="l"/>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
        <p:nvSpPr>
          <p:cNvPr id="5" name="Rectangle 2"/>
          <p:cNvSpPr>
            <a:spLocks noChangeArrowheads="1"/>
          </p:cNvSpPr>
          <p:nvPr/>
        </p:nvSpPr>
        <p:spPr bwMode="auto">
          <a:xfrm>
            <a:off x="15612" y="2438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4:4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77612" y="3559175"/>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Man shall not live by bread alone, but by every word that proceeds from the mouth of God.</a:t>
            </a:r>
          </a:p>
        </p:txBody>
      </p:sp>
    </p:spTree>
    <p:extLst>
      <p:ext uri="{BB962C8B-B14F-4D97-AF65-F5344CB8AC3E}">
        <p14:creationId xmlns:p14="http://schemas.microsoft.com/office/powerpoint/2010/main" val="34112687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Make </a:t>
            </a:r>
            <a:r>
              <a:rPr lang="en-US" sz="3200" i="1" dirty="0" smtClean="0">
                <a:latin typeface="Frutiger 57Cn"/>
                <a:cs typeface="Frutiger 57Cn"/>
              </a:rPr>
              <a:t>His</a:t>
            </a:r>
            <a:r>
              <a:rPr lang="en-US" sz="3200" dirty="0" smtClean="0">
                <a:latin typeface="Frutiger 57Cn"/>
                <a:cs typeface="Frutiger 57Cn"/>
              </a:rPr>
              <a:t> priorities </a:t>
            </a:r>
            <a:r>
              <a:rPr lang="en-US" sz="3200" i="1" dirty="0" smtClean="0">
                <a:latin typeface="Frutiger 57Cn"/>
                <a:cs typeface="Frutiger 57Cn"/>
              </a:rPr>
              <a:t>your</a:t>
            </a:r>
            <a:r>
              <a:rPr lang="en-US" sz="3200" dirty="0" smtClean="0">
                <a:latin typeface="Frutiger 57Cn"/>
                <a:cs typeface="Frutiger 57Cn"/>
              </a:rPr>
              <a:t> priorities.</a:t>
            </a:r>
          </a:p>
          <a:p>
            <a:pPr algn="l"/>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
        <p:nvSpPr>
          <p:cNvPr id="5" name="Rectangle 2"/>
          <p:cNvSpPr>
            <a:spLocks noChangeArrowheads="1"/>
          </p:cNvSpPr>
          <p:nvPr/>
        </p:nvSpPr>
        <p:spPr bwMode="auto">
          <a:xfrm>
            <a:off x="15612" y="2438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7" name="Rectangle 2"/>
          <p:cNvSpPr>
            <a:spLocks noChangeArrowheads="1"/>
          </p:cNvSpPr>
          <p:nvPr/>
        </p:nvSpPr>
        <p:spPr bwMode="auto">
          <a:xfrm>
            <a:off x="0" y="4507607"/>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25917375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13:6-7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6  Seven days you shall eat unleavened bread, and on the seventh day there shall be a feast to the LORD.</a:t>
            </a:r>
          </a:p>
          <a:p>
            <a:pPr algn="l"/>
            <a:r>
              <a:rPr lang="en-US" sz="3200" dirty="0">
                <a:latin typeface="Frutiger 57Cn"/>
                <a:cs typeface="Frutiger 57Cn"/>
              </a:rPr>
              <a:t>7  Unleavened bread shall be eaten seven days. And no leavened bread shall be seen among you, nor shall leaven be seen among you in all your quarters.</a:t>
            </a:r>
          </a:p>
        </p:txBody>
      </p:sp>
    </p:spTree>
    <p:extLst>
      <p:ext uri="{BB962C8B-B14F-4D97-AF65-F5344CB8AC3E}">
        <p14:creationId xmlns:p14="http://schemas.microsoft.com/office/powerpoint/2010/main" val="2932932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Make </a:t>
            </a:r>
            <a:r>
              <a:rPr lang="en-US" sz="3200" i="1" dirty="0" smtClean="0">
                <a:latin typeface="Frutiger 57Cn"/>
                <a:cs typeface="Frutiger 57Cn"/>
              </a:rPr>
              <a:t>His</a:t>
            </a:r>
            <a:r>
              <a:rPr lang="en-US" sz="3200" dirty="0" smtClean="0">
                <a:latin typeface="Frutiger 57Cn"/>
                <a:cs typeface="Frutiger 57Cn"/>
              </a:rPr>
              <a:t> priorities </a:t>
            </a:r>
            <a:r>
              <a:rPr lang="en-US" sz="3200" i="1" dirty="0" smtClean="0">
                <a:latin typeface="Frutiger 57Cn"/>
                <a:cs typeface="Frutiger 57Cn"/>
              </a:rPr>
              <a:t>your</a:t>
            </a:r>
            <a:r>
              <a:rPr lang="en-US" sz="3200" dirty="0" smtClean="0">
                <a:latin typeface="Frutiger 57Cn"/>
                <a:cs typeface="Frutiger 57Cn"/>
              </a:rPr>
              <a:t> priorities.</a:t>
            </a:r>
          </a:p>
          <a:p>
            <a:pPr algn="l"/>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
        <p:nvSpPr>
          <p:cNvPr id="5" name="Rectangle 2"/>
          <p:cNvSpPr>
            <a:spLocks noChangeArrowheads="1"/>
          </p:cNvSpPr>
          <p:nvPr/>
        </p:nvSpPr>
        <p:spPr bwMode="auto">
          <a:xfrm>
            <a:off x="15612" y="2438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77612" y="3559175"/>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34  Jesus said to them, “My food is to do the will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Him who sent Me, and to finish His work.</a:t>
            </a:r>
          </a:p>
        </p:txBody>
      </p:sp>
      <p:sp>
        <p:nvSpPr>
          <p:cNvPr id="7" name="Rectangle 2"/>
          <p:cNvSpPr>
            <a:spLocks noChangeArrowheads="1"/>
          </p:cNvSpPr>
          <p:nvPr/>
        </p:nvSpPr>
        <p:spPr bwMode="auto">
          <a:xfrm>
            <a:off x="0" y="4507607"/>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4051863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Make </a:t>
            </a:r>
            <a:r>
              <a:rPr lang="en-US" sz="3200" i="1" dirty="0" smtClean="0">
                <a:latin typeface="Frutiger 57Cn"/>
                <a:cs typeface="Frutiger 57Cn"/>
              </a:rPr>
              <a:t>His</a:t>
            </a:r>
            <a:r>
              <a:rPr lang="en-US" sz="3200" dirty="0" smtClean="0">
                <a:latin typeface="Frutiger 57Cn"/>
                <a:cs typeface="Frutiger 57Cn"/>
              </a:rPr>
              <a:t> priorities </a:t>
            </a:r>
            <a:r>
              <a:rPr lang="en-US" sz="3200" i="1" dirty="0" smtClean="0">
                <a:latin typeface="Frutiger 57Cn"/>
                <a:cs typeface="Frutiger 57Cn"/>
              </a:rPr>
              <a:t>your</a:t>
            </a:r>
            <a:r>
              <a:rPr lang="en-US" sz="3200" dirty="0" smtClean="0">
                <a:latin typeface="Frutiger 57Cn"/>
                <a:cs typeface="Frutiger 57Cn"/>
              </a:rPr>
              <a:t> priorities.</a:t>
            </a:r>
          </a:p>
          <a:p>
            <a:pPr algn="l"/>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
        <p:nvSpPr>
          <p:cNvPr id="5" name="Rectangle 2"/>
          <p:cNvSpPr>
            <a:spLocks noChangeArrowheads="1"/>
          </p:cNvSpPr>
          <p:nvPr/>
        </p:nvSpPr>
        <p:spPr bwMode="auto">
          <a:xfrm>
            <a:off x="15612" y="2438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4:34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77612" y="3559175"/>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34  Jesus said to them, “My food is to do the will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of </a:t>
            </a:r>
            <a:r>
              <a:rPr lang="en-US" sz="3200" dirty="0">
                <a:latin typeface="Frutiger 57Cn"/>
                <a:cs typeface="Frutiger 57Cn"/>
              </a:rPr>
              <a:t>Him who sent Me, and to finish His work.</a:t>
            </a:r>
          </a:p>
        </p:txBody>
      </p:sp>
      <p:sp>
        <p:nvSpPr>
          <p:cNvPr id="7" name="Rectangle 2"/>
          <p:cNvSpPr>
            <a:spLocks noChangeArrowheads="1"/>
          </p:cNvSpPr>
          <p:nvPr/>
        </p:nvSpPr>
        <p:spPr bwMode="auto">
          <a:xfrm>
            <a:off x="0" y="4507607"/>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6:38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8" name="Text Box 3"/>
          <p:cNvSpPr txBox="1">
            <a:spLocks noChangeArrowheads="1"/>
          </p:cNvSpPr>
          <p:nvPr/>
        </p:nvSpPr>
        <p:spPr bwMode="auto">
          <a:xfrm>
            <a:off x="762000" y="5628382"/>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38  For I have come down from heaven, not to do My own will, but the will of Him who sent Me.</a:t>
            </a:r>
          </a:p>
        </p:txBody>
      </p:sp>
    </p:spTree>
    <p:extLst>
      <p:ext uri="{BB962C8B-B14F-4D97-AF65-F5344CB8AC3E}">
        <p14:creationId xmlns:p14="http://schemas.microsoft.com/office/powerpoint/2010/main" val="4108161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Lay </a:t>
            </a:r>
            <a:r>
              <a:rPr lang="en-US" sz="3200" dirty="0">
                <a:latin typeface="Frutiger 57Cn"/>
                <a:cs typeface="Frutiger 57Cn"/>
              </a:rPr>
              <a:t>down your life for others as He laid down His life for you.</a:t>
            </a:r>
          </a:p>
          <a:p>
            <a:pPr algn="l"/>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
        <p:nvSpPr>
          <p:cNvPr id="5" name="Rectangle 2"/>
          <p:cNvSpPr>
            <a:spLocks noChangeArrowheads="1"/>
          </p:cNvSpPr>
          <p:nvPr/>
        </p:nvSpPr>
        <p:spPr bwMode="auto">
          <a:xfrm>
            <a:off x="15612" y="2438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7" name="Rectangle 2"/>
          <p:cNvSpPr>
            <a:spLocks noChangeArrowheads="1"/>
          </p:cNvSpPr>
          <p:nvPr/>
        </p:nvSpPr>
        <p:spPr bwMode="auto">
          <a:xfrm>
            <a:off x="0" y="4191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1114153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Lay </a:t>
            </a:r>
            <a:r>
              <a:rPr lang="en-US" sz="3200" dirty="0">
                <a:latin typeface="Frutiger 57Cn"/>
                <a:cs typeface="Frutiger 57Cn"/>
              </a:rPr>
              <a:t>down your life for others as He laid down His life for you.</a:t>
            </a:r>
          </a:p>
          <a:p>
            <a:pPr algn="l"/>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
        <p:nvSpPr>
          <p:cNvPr id="5" name="Rectangle 2"/>
          <p:cNvSpPr>
            <a:spLocks noChangeArrowheads="1"/>
          </p:cNvSpPr>
          <p:nvPr/>
        </p:nvSpPr>
        <p:spPr bwMode="auto">
          <a:xfrm>
            <a:off x="15612" y="2438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15:13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77612" y="3352800"/>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Greater love has no one than this, than to lay down one’s life for his friends.</a:t>
            </a:r>
          </a:p>
        </p:txBody>
      </p:sp>
      <p:sp>
        <p:nvSpPr>
          <p:cNvPr id="7" name="Rectangle 2"/>
          <p:cNvSpPr>
            <a:spLocks noChangeArrowheads="1"/>
          </p:cNvSpPr>
          <p:nvPr/>
        </p:nvSpPr>
        <p:spPr bwMode="auto">
          <a:xfrm>
            <a:off x="0" y="4191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3812775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85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How do we partake </a:t>
            </a:r>
            <a:br>
              <a:rPr lang="en-US" sz="4400" b="1" dirty="0" smtClean="0">
                <a:solidFill>
                  <a:schemeClr val="tx2"/>
                </a:solidFill>
                <a:effectLst>
                  <a:outerShdw blurRad="50800" dist="38100" dir="8100000" algn="tr" rotWithShape="0">
                    <a:prstClr val="black">
                      <a:alpha val="40000"/>
                    </a:prstClr>
                  </a:outerShdw>
                </a:effectLst>
                <a:latin typeface="BI Frutiger BoldItalic" charset="0"/>
              </a:rPr>
            </a:b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of the true Bread of Life?</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806575"/>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  Lay </a:t>
            </a:r>
            <a:r>
              <a:rPr lang="en-US" sz="3200" dirty="0">
                <a:latin typeface="Frutiger 57Cn"/>
                <a:cs typeface="Frutiger 57Cn"/>
              </a:rPr>
              <a:t>down your life for others as He laid down His life for you.</a:t>
            </a:r>
          </a:p>
          <a:p>
            <a:pPr algn="l"/>
            <a:r>
              <a:rPr lang="en-US" sz="3200" dirty="0" smtClean="0">
                <a:latin typeface="Frutiger 57Cn"/>
                <a:cs typeface="Frutiger 57Cn"/>
              </a:rPr>
              <a:t/>
            </a:r>
            <a:br>
              <a:rPr lang="en-US" sz="3200" dirty="0" smtClean="0">
                <a:latin typeface="Frutiger 57Cn"/>
                <a:cs typeface="Frutiger 57Cn"/>
              </a:rPr>
            </a:br>
            <a:endParaRPr lang="en-US" sz="3200" dirty="0">
              <a:latin typeface="Frutiger 57Cn"/>
              <a:cs typeface="Frutiger 57Cn"/>
            </a:endParaRPr>
          </a:p>
        </p:txBody>
      </p:sp>
      <p:sp>
        <p:nvSpPr>
          <p:cNvPr id="5" name="Rectangle 2"/>
          <p:cNvSpPr>
            <a:spLocks noChangeArrowheads="1"/>
          </p:cNvSpPr>
          <p:nvPr/>
        </p:nvSpPr>
        <p:spPr bwMode="auto">
          <a:xfrm>
            <a:off x="15612" y="2438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15:13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77612" y="3352800"/>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13  Greater love has no one than this, than to lay down one’s life for his friends.</a:t>
            </a:r>
          </a:p>
        </p:txBody>
      </p:sp>
      <p:sp>
        <p:nvSpPr>
          <p:cNvPr id="7" name="Rectangle 2"/>
          <p:cNvSpPr>
            <a:spLocks noChangeArrowheads="1"/>
          </p:cNvSpPr>
          <p:nvPr/>
        </p:nvSpPr>
        <p:spPr bwMode="auto">
          <a:xfrm>
            <a:off x="0" y="4191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John 3:16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8" name="Text Box 3"/>
          <p:cNvSpPr txBox="1">
            <a:spLocks noChangeArrowheads="1"/>
          </p:cNvSpPr>
          <p:nvPr/>
        </p:nvSpPr>
        <p:spPr bwMode="auto">
          <a:xfrm>
            <a:off x="762000" y="510540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By this we know love, because He laid down His life for us. And we also ought to lay down our lives for the brethren.</a:t>
            </a:r>
          </a:p>
        </p:txBody>
      </p:sp>
    </p:spTree>
    <p:extLst>
      <p:ext uri="{BB962C8B-B14F-4D97-AF65-F5344CB8AC3E}">
        <p14:creationId xmlns:p14="http://schemas.microsoft.com/office/powerpoint/2010/main" val="25301216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Colossians 1:27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27  To them [the saints] God willed to make known what are the riches of the glory of this mystery among the Gentiles: which is </a:t>
            </a:r>
            <a:r>
              <a:rPr lang="en-US" sz="3200" i="1" dirty="0">
                <a:latin typeface="Frutiger 57Cn"/>
                <a:cs typeface="Frutiger 57Cn"/>
              </a:rPr>
              <a:t>Christ in you, the </a:t>
            </a:r>
            <a:r>
              <a:rPr lang="en-US" sz="3200" i="1" dirty="0" smtClean="0">
                <a:latin typeface="Frutiger 57Cn"/>
                <a:cs typeface="Frutiger 57Cn"/>
              </a:rPr>
              <a:t/>
            </a:r>
            <a:br>
              <a:rPr lang="en-US" sz="3200" i="1" dirty="0" smtClean="0">
                <a:latin typeface="Frutiger 57Cn"/>
                <a:cs typeface="Frutiger 57Cn"/>
              </a:rPr>
            </a:br>
            <a:r>
              <a:rPr lang="en-US" sz="3200" i="1" dirty="0" smtClean="0">
                <a:latin typeface="Frutiger 57Cn"/>
                <a:cs typeface="Frutiger 57Cn"/>
              </a:rPr>
              <a:t>hope </a:t>
            </a:r>
            <a:r>
              <a:rPr lang="en-US" sz="3200" i="1" dirty="0">
                <a:latin typeface="Frutiger 57Cn"/>
                <a:cs typeface="Frutiger 57Cn"/>
              </a:rPr>
              <a:t>of glory.</a:t>
            </a:r>
            <a:endParaRPr lang="en-US" sz="3200" dirty="0">
              <a:latin typeface="Frutiger 57Cn"/>
              <a:cs typeface="Frutiger 57Cn"/>
            </a:endParaRPr>
          </a:p>
        </p:txBody>
      </p:sp>
    </p:spTree>
    <p:extLst>
      <p:ext uri="{BB962C8B-B14F-4D97-AF65-F5344CB8AC3E}">
        <p14:creationId xmlns:p14="http://schemas.microsoft.com/office/powerpoint/2010/main" val="15864049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zo_33sq1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0" y="-2317160"/>
            <a:ext cx="9175160" cy="9175160"/>
          </a:xfrm>
          <a:prstGeom prst="rect">
            <a:avLst/>
          </a:prstGeom>
        </p:spPr>
      </p:pic>
    </p:spTree>
    <p:extLst>
      <p:ext uri="{BB962C8B-B14F-4D97-AF65-F5344CB8AC3E}">
        <p14:creationId xmlns:p14="http://schemas.microsoft.com/office/powerpoint/2010/main" val="9858596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223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4339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13:6-7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6  Seven days you shall eat unleavened bread, and on the seventh day there shall be a feast to the LORD.</a:t>
            </a:r>
          </a:p>
          <a:p>
            <a:pPr algn="l"/>
            <a:r>
              <a:rPr lang="en-US" sz="3200" dirty="0">
                <a:latin typeface="Frutiger 57Cn"/>
                <a:cs typeface="Frutiger 57Cn"/>
              </a:rPr>
              <a:t>7  Unleavened bread shall be eaten seven days. And no leavened bread shall be seen among you, nor shall leaven be seen among you in all your quarters.</a:t>
            </a:r>
          </a:p>
        </p:txBody>
      </p:sp>
      <p:sp>
        <p:nvSpPr>
          <p:cNvPr id="5" name="Rectangle 2"/>
          <p:cNvSpPr>
            <a:spLocks noChangeArrowheads="1"/>
          </p:cNvSpPr>
          <p:nvPr/>
        </p:nvSpPr>
        <p:spPr bwMode="auto">
          <a:xfrm>
            <a:off x="0" y="3938965"/>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Exodus 34:18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505974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18  “The Feast of Unleavened Bread you shall keep. Seven days you shall eat unleavened bread, as I commanded you . . .</a:t>
            </a:r>
          </a:p>
        </p:txBody>
      </p:sp>
    </p:spTree>
    <p:extLst>
      <p:ext uri="{BB962C8B-B14F-4D97-AF65-F5344CB8AC3E}">
        <p14:creationId xmlns:p14="http://schemas.microsoft.com/office/powerpoint/2010/main" val="1337573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And </a:t>
            </a:r>
            <a:r>
              <a:rPr lang="en-US" sz="3200" dirty="0">
                <a:latin typeface="Frutiger 57Cn"/>
                <a:cs typeface="Frutiger 57Cn"/>
              </a:rPr>
              <a:t>on the fifteenth day of the same month is the Feast of Unleavened Bread to the LORD; seven days you must eat unleavened bread.</a:t>
            </a:r>
          </a:p>
          <a:p>
            <a:endParaRPr lang="en-US" sz="3200" dirty="0"/>
          </a:p>
        </p:txBody>
      </p:sp>
    </p:spTree>
    <p:extLst>
      <p:ext uri="{BB962C8B-B14F-4D97-AF65-F5344CB8AC3E}">
        <p14:creationId xmlns:p14="http://schemas.microsoft.com/office/powerpoint/2010/main" val="1720250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Leviticus 23:6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And </a:t>
            </a:r>
            <a:r>
              <a:rPr lang="en-US" sz="3200" dirty="0">
                <a:latin typeface="Frutiger 57Cn"/>
                <a:cs typeface="Frutiger 57Cn"/>
              </a:rPr>
              <a:t>on the fifteenth day of the same month is the Feast of Unleavened Bread to the LORD; seven days you must eat unleavened bread.</a:t>
            </a:r>
          </a:p>
          <a:p>
            <a:endParaRPr lang="en-US" sz="3200" dirty="0"/>
          </a:p>
        </p:txBody>
      </p:sp>
      <p:sp>
        <p:nvSpPr>
          <p:cNvPr id="5" name="Rectangle 2"/>
          <p:cNvSpPr>
            <a:spLocks noChangeArrowheads="1"/>
          </p:cNvSpPr>
          <p:nvPr/>
        </p:nvSpPr>
        <p:spPr bwMode="auto">
          <a:xfrm>
            <a:off x="0" y="30480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Numbers 28:17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1687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And on the fifteenth day of this month is the feast; unleavened bread shall be eaten for seven days.</a:t>
            </a:r>
          </a:p>
        </p:txBody>
      </p:sp>
    </p:spTree>
    <p:extLst>
      <p:ext uri="{BB962C8B-B14F-4D97-AF65-F5344CB8AC3E}">
        <p14:creationId xmlns:p14="http://schemas.microsoft.com/office/powerpoint/2010/main" val="1907674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447800"/>
            <a:ext cx="9144000" cy="3845669"/>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Are You Eating </a:t>
            </a:r>
          </a:p>
          <a:p>
            <a:pPr>
              <a:lnSpc>
                <a:spcPct val="90000"/>
              </a:lnSpc>
              <a:defRPr/>
            </a:pPr>
            <a:r>
              <a:rPr lang="en-US" sz="7200" b="1" dirty="0" smtClean="0">
                <a:latin typeface="Papyrus" charset="0"/>
              </a:rPr>
              <a:t>the Unleavened Bread of Life?</a:t>
            </a:r>
            <a:endParaRPr lang="en-US" sz="7200" b="1" dirty="0">
              <a:latin typeface="Papyrus" charset="0"/>
            </a:endParaRPr>
          </a:p>
          <a:p>
            <a:pPr>
              <a:lnSpc>
                <a:spcPct val="90000"/>
              </a:lnSpc>
              <a:defRPr/>
            </a:pPr>
            <a:endParaRPr lang="en-US" sz="5400" b="1" dirty="0" smtClean="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5:6-8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6  Your glorying is not good. Do you not know that a little leaven leavens the whole lump?</a:t>
            </a:r>
          </a:p>
          <a:p>
            <a:pPr algn="l"/>
            <a:r>
              <a:rPr lang="en-US" sz="3200" dirty="0">
                <a:latin typeface="Frutiger 57Cn"/>
                <a:cs typeface="Frutiger 57Cn"/>
              </a:rPr>
              <a:t>7  Therefore purge out the old leaven, that you may be a new lump, since you truly are unleavened. For indeed Christ, our Passover, was sacrificed for us.</a:t>
            </a:r>
          </a:p>
          <a:p>
            <a:pPr algn="l"/>
            <a:r>
              <a:rPr lang="en-US" sz="3200" dirty="0">
                <a:latin typeface="Frutiger 57Cn"/>
                <a:cs typeface="Frutiger 57Cn"/>
              </a:rPr>
              <a:t>8  Therefore let us keep the feast, not with old leaven, nor with the leaven of malice and wickedness, but with the unleavened bread of sincerity and truth.</a:t>
            </a:r>
          </a:p>
        </p:txBody>
      </p:sp>
    </p:spTree>
    <p:extLst>
      <p:ext uri="{BB962C8B-B14F-4D97-AF65-F5344CB8AC3E}">
        <p14:creationId xmlns:p14="http://schemas.microsoft.com/office/powerpoint/2010/main" val="1584310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33735</TotalTime>
  <Words>2354</Words>
  <Application>Microsoft Macintosh PowerPoint</Application>
  <PresentationFormat>On-screen Show (4:3)</PresentationFormat>
  <Paragraphs>157</Paragraphs>
  <Slides>49</Slides>
  <Notes>49</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819</cp:revision>
  <cp:lastPrinted>2002-04-29T19:33:49Z</cp:lastPrinted>
  <dcterms:created xsi:type="dcterms:W3CDTF">2002-04-29T15:32:00Z</dcterms:created>
  <dcterms:modified xsi:type="dcterms:W3CDTF">2013-03-27T20:43:12Z</dcterms:modified>
</cp:coreProperties>
</file>